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68" r:id="rId4"/>
    <p:sldId id="272" r:id="rId5"/>
    <p:sldId id="273" r:id="rId6"/>
    <p:sldId id="274" r:id="rId7"/>
    <p:sldId id="300" r:id="rId8"/>
    <p:sldId id="275" r:id="rId9"/>
    <p:sldId id="302" r:id="rId10"/>
    <p:sldId id="301" r:id="rId11"/>
    <p:sldId id="277" r:id="rId12"/>
    <p:sldId id="256" r:id="rId13"/>
    <p:sldId id="278" r:id="rId14"/>
    <p:sldId id="294" r:id="rId15"/>
    <p:sldId id="295" r:id="rId16"/>
    <p:sldId id="262" r:id="rId17"/>
    <p:sldId id="296" r:id="rId18"/>
    <p:sldId id="297" r:id="rId19"/>
    <p:sldId id="299" r:id="rId20"/>
    <p:sldId id="293" r:id="rId21"/>
    <p:sldId id="289" r:id="rId22"/>
    <p:sldId id="28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C5E8-1F2D-4A66-B2CF-01B07921388B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4B9-AA1A-4079-BE4F-ED8227550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48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C5E8-1F2D-4A66-B2CF-01B07921388B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4B9-AA1A-4079-BE4F-ED8227550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6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C5E8-1F2D-4A66-B2CF-01B07921388B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4B9-AA1A-4079-BE4F-ED8227550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26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C5E8-1F2D-4A66-B2CF-01B07921388B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4B9-AA1A-4079-BE4F-ED8227550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32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C5E8-1F2D-4A66-B2CF-01B07921388B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4B9-AA1A-4079-BE4F-ED8227550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98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C5E8-1F2D-4A66-B2CF-01B07921388B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4B9-AA1A-4079-BE4F-ED8227550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99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C5E8-1F2D-4A66-B2CF-01B07921388B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4B9-AA1A-4079-BE4F-ED8227550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99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C5E8-1F2D-4A66-B2CF-01B07921388B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4B9-AA1A-4079-BE4F-ED8227550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81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C5E8-1F2D-4A66-B2CF-01B07921388B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4B9-AA1A-4079-BE4F-ED8227550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30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C5E8-1F2D-4A66-B2CF-01B07921388B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4B9-AA1A-4079-BE4F-ED8227550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91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C5E8-1F2D-4A66-B2CF-01B07921388B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4B9-AA1A-4079-BE4F-ED8227550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74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2C5E8-1F2D-4A66-B2CF-01B07921388B}" type="datetimeFigureOut">
              <a:rPr lang="es-ES" smtClean="0"/>
              <a:t>03/06/2019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D14B9-AA1A-4079-BE4F-ED8227550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69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imagen de estrategias didact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5" t="35614" r="12574" b="5469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83568" y="4941167"/>
            <a:ext cx="8136904" cy="1908773"/>
          </a:xfrm>
        </p:spPr>
        <p:txBody>
          <a:bodyPr>
            <a:normAutofit fontScale="90000"/>
          </a:bodyPr>
          <a:lstStyle/>
          <a:p>
            <a:r>
              <a:rPr lang="es-ES" b="1" i="1" dirty="0" smtClean="0">
                <a:solidFill>
                  <a:srgbClr val="002060"/>
                </a:solidFill>
              </a:rPr>
              <a:t>ESTRATEGIAS DIDÁCTICAS </a:t>
            </a:r>
            <a:r>
              <a:rPr lang="es-ES" b="1" i="1" dirty="0">
                <a:solidFill>
                  <a:srgbClr val="002060"/>
                </a:solidFill>
              </a:rPr>
              <a:t>DE ENSEÑANZA PARA LA ADQUISICIÒN DE COMPETENCIAS </a:t>
            </a: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4" t="6548" r="33378" b="9280"/>
          <a:stretch/>
        </p:blipFill>
        <p:spPr bwMode="auto">
          <a:xfrm>
            <a:off x="539552" y="478970"/>
            <a:ext cx="8128651" cy="615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36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6912" t="15872" r="26487" b="22153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es-ES" b="1" dirty="0" smtClean="0"/>
              <a:t>REFLEXIONAR -PROBLEMATIZAR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110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</a:t>
            </a:r>
            <a:r>
              <a:rPr lang="es-ES" sz="4900" b="1" dirty="0" smtClean="0"/>
              <a:t>QUÈ DEBE CAMBIAR EN NUESTRA METODOLOGIA DE AULA?</a:t>
            </a:r>
            <a:endParaRPr lang="es-ES" sz="4900" b="1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8044" t="27208" r="48868" b="21146"/>
          <a:stretch/>
        </p:blipFill>
        <p:spPr bwMode="auto">
          <a:xfrm>
            <a:off x="467544" y="1610396"/>
            <a:ext cx="4536504" cy="4770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610396"/>
            <a:ext cx="3744416" cy="46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4360" y="0"/>
            <a:ext cx="8229600" cy="994122"/>
          </a:xfrm>
        </p:spPr>
        <p:txBody>
          <a:bodyPr/>
          <a:lstStyle/>
          <a:p>
            <a:r>
              <a:rPr lang="es-ES" b="1" dirty="0" smtClean="0"/>
              <a:t>NUEVO SABER</a:t>
            </a:r>
            <a:endParaRPr lang="es-ES" b="1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9288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dibujo de estrateg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61545"/>
            <a:ext cx="59766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27584" y="1572119"/>
            <a:ext cx="2721916" cy="6894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ACCIONES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228184" y="1916832"/>
            <a:ext cx="2721916" cy="6894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ENCAMINADAS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17871" y="5482448"/>
            <a:ext cx="2721916" cy="6894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FIN O PROPÒSITO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260116" y="5167420"/>
            <a:ext cx="2721916" cy="6894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DETERMINADO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4" name="3 Marcador de contenido"/>
          <p:cNvPicPr>
            <a:picLocks/>
          </p:cNvPicPr>
          <p:nvPr/>
        </p:nvPicPr>
        <p:blipFill rotWithShape="1">
          <a:blip r:embed="rId3"/>
          <a:srcRect l="27712" t="20488" r="29277" b="69721"/>
          <a:stretch/>
        </p:blipFill>
        <p:spPr bwMode="auto">
          <a:xfrm>
            <a:off x="721738" y="116632"/>
            <a:ext cx="7992888" cy="1011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4004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80370" r="60287" b="11111"/>
          <a:stretch/>
        </p:blipFill>
        <p:spPr bwMode="auto">
          <a:xfrm>
            <a:off x="2195736" y="5157192"/>
            <a:ext cx="482453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43849" r="67209" b="19030"/>
          <a:stretch/>
        </p:blipFill>
        <p:spPr bwMode="auto">
          <a:xfrm>
            <a:off x="1550628" y="1484784"/>
            <a:ext cx="6048672" cy="355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3"/>
          <a:srcRect l="35839" t="27599" r="12956" b="62776"/>
          <a:stretch/>
        </p:blipFill>
        <p:spPr bwMode="auto">
          <a:xfrm>
            <a:off x="545480" y="232226"/>
            <a:ext cx="8058968" cy="1036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3695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5199" t="18643" r="39060" b="2253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8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89640" cy="152556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ESTRATEGIAS DE ENSEÑANZA DE INICIO DE UNA SESIÒN DE APRENDIZAJE</a:t>
            </a:r>
            <a:endParaRPr lang="es-ES" b="1" dirty="0"/>
          </a:p>
        </p:txBody>
      </p:sp>
      <p:pic>
        <p:nvPicPr>
          <p:cNvPr id="1028" name="Picture 4" descr="Resultado de imagen para dibujos de estrategia de enseña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72" y="1819672"/>
            <a:ext cx="28575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1988840"/>
            <a:ext cx="25411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Prepara al estudiante sobre qué y cómo va a aprender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85098" y="4346198"/>
            <a:ext cx="25397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Activa sus conocimientos previos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878016" y="4005064"/>
            <a:ext cx="261510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Objetivos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Organizadores previos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Señalizaciones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Activador de conocimientos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Lluvia de ideas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166776" y="1700808"/>
            <a:ext cx="24809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 ubica en el plano conceptual apropiado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6935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ESTRATEGIAS DE ENSEÑANZA </a:t>
            </a:r>
            <a:r>
              <a:rPr lang="es-ES" b="1" dirty="0" smtClean="0"/>
              <a:t>DURANTE </a:t>
            </a:r>
            <a:r>
              <a:rPr lang="es-ES" b="1" dirty="0"/>
              <a:t>UNA SESIÒN DE APRENDIZAJE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199415" y="1553186"/>
            <a:ext cx="4499522" cy="792088"/>
          </a:xfrm>
          <a:prstGeom prst="rect">
            <a:avLst/>
          </a:prstGeom>
          <a:gradFill>
            <a:gsLst>
              <a:gs pos="0">
                <a:srgbClr val="92D050"/>
              </a:gs>
              <a:gs pos="15000">
                <a:schemeClr val="accent3">
                  <a:lumMod val="20000"/>
                  <a:lumOff val="80000"/>
                </a:schemeClr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CREAR, POTENCIAR ENLACES ENTRE CONOC PREVIOS –CONOC NUEVOS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11960" y="3573016"/>
            <a:ext cx="4499522" cy="792088"/>
          </a:xfrm>
          <a:prstGeom prst="rect">
            <a:avLst/>
          </a:prstGeom>
          <a:gradFill>
            <a:gsLst>
              <a:gs pos="0">
                <a:srgbClr val="92D050"/>
              </a:gs>
              <a:gs pos="15000">
                <a:schemeClr val="accent3">
                  <a:lumMod val="20000"/>
                  <a:lumOff val="80000"/>
                </a:schemeClr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MANTIENE LA ATENCIÒN Y MOTIVACIÒN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11960" y="2564904"/>
            <a:ext cx="4499522" cy="792088"/>
          </a:xfrm>
          <a:prstGeom prst="rect">
            <a:avLst/>
          </a:prstGeom>
          <a:gradFill>
            <a:gsLst>
              <a:gs pos="0">
                <a:srgbClr val="92D050"/>
              </a:gs>
              <a:gs pos="15000">
                <a:schemeClr val="accent3">
                  <a:lumMod val="20000"/>
                  <a:lumOff val="80000"/>
                </a:schemeClr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CONCEPTUALIZA LOS CONTENIDOS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851934" y="4526689"/>
            <a:ext cx="3219573" cy="1782629"/>
          </a:xfrm>
          <a:prstGeom prst="rect">
            <a:avLst/>
          </a:prstGeom>
          <a:gradFill>
            <a:gsLst>
              <a:gs pos="0">
                <a:srgbClr val="92D050"/>
              </a:gs>
              <a:gs pos="15000">
                <a:schemeClr val="accent3">
                  <a:lumMod val="20000"/>
                  <a:lumOff val="80000"/>
                </a:schemeClr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ILUSTRACIONES</a:t>
            </a: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ORGANIZADORES GRÀFICOS</a:t>
            </a: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MAPAS Y REDES CONCEPTUALES</a:t>
            </a: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PREGUNTAS INTERCALADAS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7" y="1553186"/>
            <a:ext cx="3828969" cy="47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03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ESTRATEGIAS DE ENSEÑANZA </a:t>
            </a:r>
            <a:r>
              <a:rPr lang="es-ES" b="1" dirty="0" smtClean="0"/>
              <a:t>DESPUÉS DE </a:t>
            </a:r>
            <a:r>
              <a:rPr lang="es-ES" b="1" dirty="0"/>
              <a:t>UNA SESIÒN DE APRENDIZAJE</a:t>
            </a:r>
            <a:endParaRPr lang="es-ES" dirty="0"/>
          </a:p>
        </p:txBody>
      </p:sp>
      <p:pic>
        <p:nvPicPr>
          <p:cNvPr id="2050" name="Picture 2" descr="Resultado de imagen para dibujos de estrategia de enseñanz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-2351" r="3312" b="2351"/>
          <a:stretch/>
        </p:blipFill>
        <p:spPr bwMode="auto">
          <a:xfrm>
            <a:off x="179512" y="1520311"/>
            <a:ext cx="4032448" cy="454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99415" y="1705020"/>
            <a:ext cx="4499522" cy="792088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GENERAN UNA VISIÒN INTEGRADORA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82469" y="2742456"/>
            <a:ext cx="4499522" cy="792088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VALORAR EL APRENDIZAJE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873461" y="3794345"/>
            <a:ext cx="2938900" cy="227403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s-ES" b="1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POST PREGUNTAS INTERCALADAS</a:t>
            </a: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RESUMENES FINALES</a:t>
            </a: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ANALOGIAS</a:t>
            </a: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MAPAS CONCEPTUALES</a:t>
            </a:r>
          </a:p>
          <a:p>
            <a:pPr marL="342900" indent="-342900">
              <a:buFont typeface="+mj-lt"/>
              <a:buAutoNum type="arabicPeriod"/>
            </a:pPr>
            <a:endParaRPr lang="es-ES" b="1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0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MOMENTO MAGISTRAL</a:t>
            </a:r>
            <a:endParaRPr lang="es-ES" b="1" dirty="0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68760"/>
            <a:ext cx="799288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3866" t="13176" r="12169" b="14189"/>
          <a:stretch/>
        </p:blipFill>
        <p:spPr bwMode="auto">
          <a:xfrm>
            <a:off x="179512" y="0"/>
            <a:ext cx="8856983" cy="6741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936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PRÁCTICA SUPERVISADA</a:t>
            </a:r>
            <a:endParaRPr lang="es-ES" dirty="0"/>
          </a:p>
        </p:txBody>
      </p:sp>
      <p:pic>
        <p:nvPicPr>
          <p:cNvPr id="1030" name="Picture 6" descr="Resultado de imagen para imagenes de estrategias didact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369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s-ES" b="1" dirty="0" smtClean="0"/>
              <a:t>CONCLUSIONES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2465" t="9449" r="12181" b="5022"/>
          <a:stretch/>
        </p:blipFill>
        <p:spPr bwMode="auto">
          <a:xfrm>
            <a:off x="683568" y="1268760"/>
            <a:ext cx="8064896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49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26912" t="16879" r="26771" b="17367"/>
          <a:stretch/>
        </p:blipFill>
        <p:spPr bwMode="auto">
          <a:xfrm>
            <a:off x="0" y="188640"/>
            <a:ext cx="9143999" cy="666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53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9723" r="32845" b="8333"/>
          <a:stretch/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26771" t="68332" r="26487" b="26911"/>
          <a:stretch/>
        </p:blipFill>
        <p:spPr bwMode="auto">
          <a:xfrm>
            <a:off x="179512" y="2708920"/>
            <a:ext cx="9144000" cy="526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65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1" t="5291" r="29664" b="7588"/>
          <a:stretch/>
        </p:blipFill>
        <p:spPr bwMode="auto">
          <a:xfrm>
            <a:off x="287258" y="188640"/>
            <a:ext cx="8208912" cy="637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5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26771" t="68332" r="26487" b="26911"/>
          <a:stretch/>
        </p:blipFill>
        <p:spPr bwMode="auto">
          <a:xfrm>
            <a:off x="179512" y="2708920"/>
            <a:ext cx="9144000" cy="526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7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5" t="15971" r="35497" b="8036"/>
          <a:stretch/>
        </p:blipFill>
        <p:spPr bwMode="auto">
          <a:xfrm>
            <a:off x="683568" y="1"/>
            <a:ext cx="80648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9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26771" t="68332" r="26487" b="26911"/>
          <a:stretch/>
        </p:blipFill>
        <p:spPr bwMode="auto">
          <a:xfrm>
            <a:off x="179512" y="2708920"/>
            <a:ext cx="9144000" cy="526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00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125</Words>
  <Application>Microsoft Office PowerPoint</Application>
  <PresentationFormat>Presentación en pantalla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ESTRATEGIAS DIDÁCTICAS DE ENSEÑANZA PARA LA ADQUISICIÒN DE COMPETENCIAS </vt:lpstr>
      <vt:lpstr>MOMENTO MAGISTRAL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REFLEXIONAR -PROBLEMATIZAR</vt:lpstr>
      <vt:lpstr> ¿QUÈ DEBE CAMBIAR EN NUESTRA METODOLOGIA DE AULA?</vt:lpstr>
      <vt:lpstr>NUEVO SABER</vt:lpstr>
      <vt:lpstr>Presentación de PowerPoint</vt:lpstr>
      <vt:lpstr>Presentación de PowerPoint</vt:lpstr>
      <vt:lpstr>Presentación de PowerPoint</vt:lpstr>
      <vt:lpstr>ESTRATEGIAS DE ENSEÑANZA DE INICIO DE UNA SESIÒN DE APRENDIZAJE</vt:lpstr>
      <vt:lpstr>ESTRATEGIAS DE ENSEÑANZA DURANTE UNA SESIÒN DE APRENDIZAJE</vt:lpstr>
      <vt:lpstr>ESTRATEGIAS DE ENSEÑANZA DESPUÉS DE UNA SESIÒN DE APRENDIZAJE</vt:lpstr>
      <vt:lpstr>Presentación de PowerPoint</vt:lpstr>
      <vt:lpstr>PRÁCTICA SUPERVISADA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¿QUÈ DEBE CAMBIAR EN NUESTRA METODOLOGIA DE AULA?</dc:title>
  <dc:creator>Alsacia</dc:creator>
  <cp:lastModifiedBy>Luffi</cp:lastModifiedBy>
  <cp:revision>47</cp:revision>
  <dcterms:created xsi:type="dcterms:W3CDTF">2017-05-22T03:07:24Z</dcterms:created>
  <dcterms:modified xsi:type="dcterms:W3CDTF">2019-06-03T23:08:28Z</dcterms:modified>
</cp:coreProperties>
</file>